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Override17.xml" ContentType="application/vnd.openxmlformats-officedocument.themeOverr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bin" ContentType="application/vnd.openxmlformats-officedocument.oleObject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Override1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52" r:id="rId2"/>
    <p:sldMasterId id="2147483864" r:id="rId3"/>
    <p:sldMasterId id="2147483888" r:id="rId4"/>
    <p:sldMasterId id="2147483912" r:id="rId5"/>
    <p:sldMasterId id="2147483924" r:id="rId6"/>
  </p:sldMasterIdLst>
  <p:sldIdLst>
    <p:sldId id="256" r:id="rId7"/>
    <p:sldId id="259" r:id="rId8"/>
    <p:sldId id="260" r:id="rId9"/>
    <p:sldId id="268" r:id="rId10"/>
    <p:sldId id="266" r:id="rId11"/>
    <p:sldId id="261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6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6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6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  <p:sndAc>
      <p:stSnd>
        <p:snd r:embed="rId1" name="chimes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Bar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randomBar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randomBar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randomBar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randomBar/>
    <p:sndAc>
      <p:stSnd>
        <p:snd r:embed="rId13" name="chimes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med">
    <p:randomBar/>
    <p:sndAc>
      <p:stSnd>
        <p:snd r:embed="rId13" name="chimes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D0824F-E995-4C7A-9325-2229763C0FE2}" type="datetimeFigureOut">
              <a:rPr lang="en-US" smtClean="0"/>
              <a:pPr/>
              <a:t>7/31/2011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770972-E9C9-4276-9EB2-2E283C7A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>
    <p:randomBar/>
    <p:sndAc>
      <p:stSnd>
        <p:snd r:embed="rId13" name="chimes.wav"/>
      </p:stSnd>
    </p:sndAc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7.xml"/><Relationship Id="rId5" Type="http://schemas.openxmlformats.org/officeDocument/2006/relationships/oleObject" Target="../embeddings/oleObject8.bin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8.xml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9.xml"/><Relationship Id="rId5" Type="http://schemas.openxmlformats.org/officeDocument/2006/relationships/oleObject" Target="../embeddings/oleObject10.bin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10.xml"/><Relationship Id="rId5" Type="http://schemas.openxmlformats.org/officeDocument/2006/relationships/oleObject" Target="../embeddings/oleObject11.bin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11.xml"/><Relationship Id="rId5" Type="http://schemas.openxmlformats.org/officeDocument/2006/relationships/oleObject" Target="../embeddings/oleObject12.bin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vmlDrawing" Target="../drawings/vmlDrawing13.vml"/><Relationship Id="rId1" Type="http://schemas.openxmlformats.org/officeDocument/2006/relationships/themeOverride" Target="../theme/themeOverride12.xml"/><Relationship Id="rId5" Type="http://schemas.openxmlformats.org/officeDocument/2006/relationships/oleObject" Target="../embeddings/oleObject13.bin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vmlDrawing" Target="../drawings/vmlDrawing15.vml"/><Relationship Id="rId1" Type="http://schemas.openxmlformats.org/officeDocument/2006/relationships/themeOverride" Target="../theme/themeOverride14.xml"/><Relationship Id="rId5" Type="http://schemas.openxmlformats.org/officeDocument/2006/relationships/oleObject" Target="../embeddings/oleObject15.bin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vmlDrawing" Target="../drawings/vmlDrawing16.vml"/><Relationship Id="rId1" Type="http://schemas.openxmlformats.org/officeDocument/2006/relationships/themeOverride" Target="../theme/themeOverride16.xml"/><Relationship Id="rId5" Type="http://schemas.openxmlformats.org/officeDocument/2006/relationships/oleObject" Target="../embeddings/oleObject16.bin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vmlDrawing" Target="../drawings/vmlDrawing17.vml"/><Relationship Id="rId1" Type="http://schemas.openxmlformats.org/officeDocument/2006/relationships/themeOverride" Target="../theme/themeOverride17.xml"/><Relationship Id="rId5" Type="http://schemas.openxmlformats.org/officeDocument/2006/relationships/oleObject" Target="../embeddings/oleObject17.bin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vmlDrawing" Target="../drawings/vmlDrawing18.vml"/><Relationship Id="rId1" Type="http://schemas.openxmlformats.org/officeDocument/2006/relationships/themeOverride" Target="../theme/themeOverride18.xml"/><Relationship Id="rId5" Type="http://schemas.openxmlformats.org/officeDocument/2006/relationships/oleObject" Target="../embeddings/oleObject18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5" Type="http://schemas.openxmlformats.org/officeDocument/2006/relationships/oleObject" Target="../embeddings/oleObject5.bin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6.xml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914400"/>
            <a:ext cx="7632806" cy="4154984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l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 Script" pitchFamily="34" charset="0"/>
              </a:rPr>
              <a:t>Surface area and volume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egoe Script" pitchFamily="34" charset="0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7086600" y="990600"/>
            <a:ext cx="1524000" cy="1447800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7467600" y="2971800"/>
            <a:ext cx="1066800" cy="1828800"/>
          </a:xfrm>
          <a:prstGeom prst="can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1752600" y="5715000"/>
            <a:ext cx="1371600" cy="838200"/>
          </a:xfrm>
          <a:prstGeom prst="cube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6200" y="5105400"/>
            <a:ext cx="5029200" cy="1323439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Old English Text MT" pitchFamily="66" charset="0"/>
              </a:rPr>
              <a:t>Project work on Mathematics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Old English Text MT" pitchFamily="66" charset="0"/>
            </a:endParaRPr>
          </a:p>
        </p:txBody>
      </p:sp>
    </p:spTree>
  </p:cSld>
  <p:clrMapOvr>
    <a:masterClrMapping/>
  </p:clrMapOvr>
  <p:transition spd="med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9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0" grpId="0" animBg="1"/>
      <p:bldP spid="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81401"/>
            <a:ext cx="9144000" cy="42165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CYLINDER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:- 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Cylinder consists of two circular bases of equal area in parallel planes, that are connected by a lateral surface that intersects the boundaries of the bases.</a:t>
            </a:r>
          </a:p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an 4"/>
          <p:cNvSpPr/>
          <p:nvPr/>
        </p:nvSpPr>
        <p:spPr>
          <a:xfrm>
            <a:off x="3352800" y="914400"/>
            <a:ext cx="1524000" cy="2590800"/>
          </a:xfrm>
          <a:prstGeom prst="can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38600" y="2209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734594" y="3047206"/>
            <a:ext cx="9144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809206" y="17526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886200" y="914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>
            <a:off x="4114800" y="1066800"/>
            <a:ext cx="762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3352800" y="3124200"/>
            <a:ext cx="1524000" cy="381000"/>
          </a:xfrm>
          <a:prstGeom prst="arc">
            <a:avLst>
              <a:gd name="adj1" fmla="val 11017039"/>
              <a:gd name="adj2" fmla="val 0"/>
            </a:avLst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/>
      <p:bldP spid="6" grpId="1"/>
      <p:bldP spid="16" grpId="0"/>
      <p:bldP spid="16" grpId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FINDING CURVED </a:t>
            </a:r>
          </a:p>
          <a:p>
            <a:r>
              <a:rPr lang="en-US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SURFACE AREA OF CYLINDER:-</a:t>
            </a:r>
            <a:endParaRPr lang="en-US" sz="4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" name="Can 14"/>
          <p:cNvSpPr/>
          <p:nvPr/>
        </p:nvSpPr>
        <p:spPr>
          <a:xfrm>
            <a:off x="3200400" y="1981200"/>
            <a:ext cx="1447800" cy="2286000"/>
          </a:xfrm>
          <a:prstGeom prst="ca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3810000"/>
            <a:ext cx="14478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86200" y="3124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657600" y="3886200"/>
            <a:ext cx="7620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3657600" y="27432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3810000" y="1981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4038600" y="2133600"/>
            <a:ext cx="609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85800" y="4495800"/>
          <a:ext cx="7262813" cy="1538287"/>
        </p:xfrm>
        <a:graphic>
          <a:graphicData uri="http://schemas.openxmlformats.org/presentationml/2006/ole">
            <p:oleObj spid="_x0000_s35842" name="Equation" r:id="rId5" imgW="2997000" imgH="63468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20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TOTAL SURFACE AREA OF CUBOID :-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Can 4"/>
          <p:cNvSpPr/>
          <p:nvPr/>
        </p:nvSpPr>
        <p:spPr>
          <a:xfrm>
            <a:off x="3200400" y="1981200"/>
            <a:ext cx="1447800" cy="2286000"/>
          </a:xfrm>
          <a:prstGeom prst="ca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3810000"/>
            <a:ext cx="14478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86200" y="3124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657600" y="3886200"/>
            <a:ext cx="7620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657600" y="27432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3810000" y="1981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4038600" y="2133600"/>
            <a:ext cx="609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95400" y="4419600"/>
          <a:ext cx="5066270" cy="1828800"/>
        </p:xfrm>
        <a:graphic>
          <a:graphicData uri="http://schemas.openxmlformats.org/presentationml/2006/ole">
            <p:oleObj spid="_x0000_s36866" name="Equation" r:id="rId5" imgW="2603160" imgH="93960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Finding Volume of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cuboid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:-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Can 4"/>
          <p:cNvSpPr/>
          <p:nvPr/>
        </p:nvSpPr>
        <p:spPr>
          <a:xfrm>
            <a:off x="3200400" y="1981200"/>
            <a:ext cx="1447800" cy="2286000"/>
          </a:xfrm>
          <a:prstGeom prst="ca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3810000"/>
            <a:ext cx="1447800" cy="45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86200" y="3124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657600" y="3886200"/>
            <a:ext cx="7620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657600" y="27432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3810000" y="1981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4038600" y="2133600"/>
            <a:ext cx="609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67000" y="4403870"/>
          <a:ext cx="2057400" cy="1646507"/>
        </p:xfrm>
        <a:graphic>
          <a:graphicData uri="http://schemas.openxmlformats.org/presentationml/2006/ole">
            <p:oleObj spid="_x0000_s37890" name="Equation" r:id="rId5" imgW="571320" imgH="45720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10" grpId="0"/>
      <p:bldP spid="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/>
          <p:cNvSpPr/>
          <p:nvPr/>
        </p:nvSpPr>
        <p:spPr>
          <a:xfrm>
            <a:off x="2819400" y="609600"/>
            <a:ext cx="1981200" cy="2667000"/>
          </a:xfrm>
          <a:prstGeom prst="triangle">
            <a:avLst/>
          </a:prstGeom>
          <a:solidFill>
            <a:srgbClr val="00B0F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581400"/>
            <a:ext cx="914399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CONE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:- A surface generated by a straight line that moves along a closed curve while always passing through a fixed point.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Arc 5"/>
          <p:cNvSpPr/>
          <p:nvPr/>
        </p:nvSpPr>
        <p:spPr>
          <a:xfrm>
            <a:off x="2819400" y="2971800"/>
            <a:ext cx="1981200" cy="685800"/>
          </a:xfrm>
          <a:prstGeom prst="arc">
            <a:avLst>
              <a:gd name="adj1" fmla="val 10829071"/>
              <a:gd name="adj2" fmla="val 0"/>
            </a:avLst>
          </a:prstGeom>
          <a:solidFill>
            <a:srgbClr val="0070C0"/>
          </a:solidFill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2819400" y="3048000"/>
            <a:ext cx="1981200" cy="457200"/>
          </a:xfrm>
          <a:prstGeom prst="arc">
            <a:avLst>
              <a:gd name="adj1" fmla="val 21491375"/>
              <a:gd name="adj2" fmla="val 10803897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581400" y="1524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3276600" y="2438400"/>
            <a:ext cx="10668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429000" y="11430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3810000" y="3124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Connector 18"/>
          <p:cNvCxnSpPr>
            <a:stCxn id="7" idx="1"/>
          </p:cNvCxnSpPr>
          <p:nvPr/>
        </p:nvCxnSpPr>
        <p:spPr>
          <a:xfrm rot="16200000" flipV="1">
            <a:off x="3314700" y="2781300"/>
            <a:ext cx="1588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4267200" y="1447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3657203" y="838597"/>
            <a:ext cx="915194" cy="3048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3924300" y="2171700"/>
            <a:ext cx="1524000" cy="5334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" grpId="0"/>
      <p:bldP spid="4" grpId="1"/>
      <p:bldP spid="6" grpId="0" animBg="1"/>
      <p:bldP spid="6" grpId="1" animBg="1"/>
      <p:bldP spid="7" grpId="0" animBg="1"/>
      <p:bldP spid="7" grpId="1" animBg="1"/>
      <p:bldP spid="15" grpId="0"/>
      <p:bldP spid="15" grpId="1"/>
      <p:bldP spid="18" grpId="0"/>
      <p:bldP spid="18" grpId="1"/>
      <p:bldP spid="21" grpId="0"/>
      <p:bldP spid="2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276600" y="990600"/>
            <a:ext cx="1981200" cy="2667000"/>
          </a:xfrm>
          <a:prstGeom prst="triangle">
            <a:avLst/>
          </a:prstGeom>
          <a:solidFill>
            <a:schemeClr val="bg1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3276600" y="3352800"/>
            <a:ext cx="1981200" cy="685800"/>
          </a:xfrm>
          <a:prstGeom prst="arc">
            <a:avLst>
              <a:gd name="adj1" fmla="val 10829071"/>
              <a:gd name="adj2" fmla="val 0"/>
            </a:avLst>
          </a:prstGeom>
          <a:solidFill>
            <a:srgbClr val="0070C0"/>
          </a:solidFill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3276600" y="3429000"/>
            <a:ext cx="1981200" cy="457200"/>
          </a:xfrm>
          <a:prstGeom prst="arc">
            <a:avLst>
              <a:gd name="adj1" fmla="val 21491375"/>
              <a:gd name="adj2" fmla="val 10803897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38600" y="1905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733800" y="2819400"/>
            <a:ext cx="1066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886200" y="1524000"/>
            <a:ext cx="762794" cy="7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267200" y="3505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4" idx="1"/>
          </p:cNvCxnSpPr>
          <p:nvPr/>
        </p:nvCxnSpPr>
        <p:spPr>
          <a:xfrm rot="16200000" flipV="1">
            <a:off x="3771900" y="3162300"/>
            <a:ext cx="1588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724400" y="1828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4114403" y="1219597"/>
            <a:ext cx="915194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381500" y="2552700"/>
            <a:ext cx="15240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FINDING CURVED SURFACE AREA OF 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CONE :-</a:t>
            </a:r>
            <a:endParaRPr lang="en-US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43200" y="4267199"/>
          <a:ext cx="3124200" cy="1859643"/>
        </p:xfrm>
        <a:graphic>
          <a:graphicData uri="http://schemas.openxmlformats.org/presentationml/2006/ole">
            <p:oleObj spid="_x0000_s52226" name="Equation" r:id="rId5" imgW="774360" imgH="58392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1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/>
      <p:bldP spid="5" grpId="1"/>
      <p:bldP spid="8" grpId="0"/>
      <p:bldP spid="8" grpId="1"/>
      <p:bldP spid="10" grpId="0"/>
      <p:bldP spid="10" grpId="1"/>
      <p:bldP spid="13" grpId="0"/>
      <p:bldP spid="1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124200" y="838200"/>
            <a:ext cx="1981200" cy="2667000"/>
          </a:xfrm>
          <a:prstGeom prst="triangle">
            <a:avLst/>
          </a:prstGeom>
          <a:solidFill>
            <a:srgbClr val="00B0F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3124200" y="3200400"/>
            <a:ext cx="1981200" cy="685800"/>
          </a:xfrm>
          <a:prstGeom prst="arc">
            <a:avLst>
              <a:gd name="adj1" fmla="val 10829071"/>
              <a:gd name="adj2" fmla="val 0"/>
            </a:avLst>
          </a:prstGeom>
          <a:solidFill>
            <a:srgbClr val="0070C0"/>
          </a:solidFill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3124200" y="3276600"/>
            <a:ext cx="1981200" cy="457200"/>
          </a:xfrm>
          <a:prstGeom prst="arc">
            <a:avLst>
              <a:gd name="adj1" fmla="val 21491375"/>
              <a:gd name="adj2" fmla="val 10803897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86200" y="1752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581400" y="2667000"/>
            <a:ext cx="10668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733800" y="13716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114800" y="3352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4" idx="1"/>
          </p:cNvCxnSpPr>
          <p:nvPr/>
        </p:nvCxnSpPr>
        <p:spPr>
          <a:xfrm rot="16200000" flipV="1">
            <a:off x="3619500" y="3009900"/>
            <a:ext cx="1588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572000" y="1676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3962003" y="1067197"/>
            <a:ext cx="915194" cy="3048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400300"/>
            <a:ext cx="1524000" cy="5334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Finding total surface area of cone :-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85775" y="4114800"/>
          <a:ext cx="7031038" cy="1828800"/>
        </p:xfrm>
        <a:graphic>
          <a:graphicData uri="http://schemas.openxmlformats.org/presentationml/2006/ole">
            <p:oleObj spid="_x0000_s53250" name="Equation" r:id="rId5" imgW="1841400" imgH="68580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/>
      <p:bldP spid="5" grpId="1"/>
      <p:bldP spid="8" grpId="0"/>
      <p:bldP spid="8" grpId="1"/>
      <p:bldP spid="10" grpId="0"/>
      <p:bldP spid="10" grpId="1"/>
      <p:bldP spid="13" grpId="0"/>
      <p:bldP spid="1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429000" y="838200"/>
            <a:ext cx="1981200" cy="2667000"/>
          </a:xfrm>
          <a:prstGeom prst="triangle">
            <a:avLst/>
          </a:prstGeom>
          <a:solidFill>
            <a:srgbClr val="00B0F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>
            <a:off x="3429000" y="3200400"/>
            <a:ext cx="1981200" cy="685800"/>
          </a:xfrm>
          <a:prstGeom prst="arc">
            <a:avLst>
              <a:gd name="adj1" fmla="val 10829071"/>
              <a:gd name="adj2" fmla="val 0"/>
            </a:avLst>
          </a:prstGeom>
          <a:solidFill>
            <a:srgbClr val="0070C0"/>
          </a:solidFill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3429000" y="3276600"/>
            <a:ext cx="1981200" cy="457200"/>
          </a:xfrm>
          <a:prstGeom prst="arc">
            <a:avLst>
              <a:gd name="adj1" fmla="val 21491375"/>
              <a:gd name="adj2" fmla="val 10803897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0" y="1752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886200" y="2667000"/>
            <a:ext cx="10668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038600" y="1371600"/>
            <a:ext cx="762794" cy="794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419600" y="3352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4" idx="1"/>
          </p:cNvCxnSpPr>
          <p:nvPr/>
        </p:nvCxnSpPr>
        <p:spPr>
          <a:xfrm rot="16200000" flipV="1">
            <a:off x="3924300" y="3009900"/>
            <a:ext cx="1588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4266803" y="1067197"/>
            <a:ext cx="915194" cy="3048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533900" y="2400300"/>
            <a:ext cx="1524000" cy="5334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Finding volume of cone :-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95600" y="4191000"/>
          <a:ext cx="2898775" cy="1852613"/>
        </p:xfrm>
        <a:graphic>
          <a:graphicData uri="http://schemas.openxmlformats.org/presentationml/2006/ole">
            <p:oleObj spid="_x0000_s54274" name="Equation" r:id="rId5" imgW="787320" imgH="81252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/>
      <p:bldP spid="5" grpId="1"/>
      <p:bldP spid="8" grpId="0"/>
      <p:bldP spid="8" grpId="1"/>
      <p:bldP spid="10" grpId="0"/>
      <p:bldP spid="10" grpId="1"/>
      <p:bldP spid="13" grpId="0"/>
      <p:bldP spid="1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667000" y="457200"/>
            <a:ext cx="3048000" cy="2743200"/>
          </a:xfrm>
          <a:prstGeom prst="ellipse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886200"/>
            <a:ext cx="91440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SPHERE :- Surface of which every point is the same distance from a fixed point known as the centre. From every aspect it has the same appearance. A sphere may be described by the rotation of a semicircle or circle, about its diameter.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1480930"/>
            <a:ext cx="3048000" cy="715618"/>
          </a:xfrm>
          <a:prstGeom prst="ellipse">
            <a:avLst/>
          </a:prstGeom>
          <a:solidFill>
            <a:srgbClr val="92D050"/>
          </a:solidFill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2"/>
          </p:cNvCxnSpPr>
          <p:nvPr/>
        </p:nvCxnSpPr>
        <p:spPr>
          <a:xfrm rot="10800000" flipH="1">
            <a:off x="2667000" y="1828801"/>
            <a:ext cx="1524000" cy="9939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191000" y="1600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>
    <p:randomBa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1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/>
      <p:bldP spid="4" grpId="1"/>
      <p:bldP spid="10" grpId="0" animBg="1"/>
      <p:bldP spid="10" grpId="1" animBg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667000" y="914400"/>
            <a:ext cx="3048000" cy="2743200"/>
            <a:chOff x="2667000" y="457200"/>
            <a:chExt cx="3048000" cy="2743200"/>
          </a:xfrm>
        </p:grpSpPr>
        <p:sp>
          <p:nvSpPr>
            <p:cNvPr id="5" name="Oval 4"/>
            <p:cNvSpPr/>
            <p:nvPr/>
          </p:nvSpPr>
          <p:spPr>
            <a:xfrm>
              <a:off x="2667000" y="457200"/>
              <a:ext cx="3048000" cy="2743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7000" y="1480930"/>
              <a:ext cx="3048000" cy="71561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6" idx="2"/>
            </p:cNvCxnSpPr>
            <p:nvPr/>
          </p:nvCxnSpPr>
          <p:spPr>
            <a:xfrm rot="10800000" flipH="1">
              <a:off x="2667000" y="1828801"/>
              <a:ext cx="1524000" cy="9939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itle 1"/>
            <p:cNvSpPr txBox="1">
              <a:spLocks/>
            </p:cNvSpPr>
            <p:nvPr/>
          </p:nvSpPr>
          <p:spPr>
            <a:xfrm>
              <a:off x="4191000" y="1600200"/>
              <a:ext cx="457200" cy="4572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18288" bIns="0" anchor="t"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  <a:contourClr>
                  <a:schemeClr val="tx2"/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3">
                      <a:tint val="90000"/>
                      <a:satMod val="120000"/>
                    </a:schemeClr>
                  </a:solidFill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uLnTx/>
                  <a:uFillTx/>
                  <a:latin typeface="Bookman Old Style" pitchFamily="18" charset="0"/>
                  <a:ea typeface="+mj-ea"/>
                  <a:cs typeface="Arial" pitchFamily="34" charset="0"/>
                </a:rPr>
                <a:t>r</a:t>
              </a:r>
              <a:endPara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FINDING SURFACE AREA OF SPHERE :-</a:t>
            </a:r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19200" y="4191000"/>
          <a:ext cx="6705600" cy="914400"/>
        </p:xfrm>
        <a:graphic>
          <a:graphicData uri="http://schemas.openxmlformats.org/presentationml/2006/ole">
            <p:oleObj spid="_x0000_s55299" name="Equation" r:id="rId4" imgW="3124080" imgH="45720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0"/>
            <a:ext cx="9144000" cy="1828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u="sng" dirty="0" smtClean="0"/>
              <a:t>CUBE</a:t>
            </a:r>
            <a:r>
              <a:rPr lang="en-US" dirty="0" smtClean="0"/>
              <a:t> :- A solid three-dimensional geometric figure bounded by six planes; each of the six sides or faces of a cube is a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2743200" y="685800"/>
            <a:ext cx="3200400" cy="29718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0" y="3276600"/>
            <a:ext cx="3810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r>
              <a:rPr lang="en-US" sz="1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1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57800" y="2057400"/>
            <a:ext cx="3810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2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38800" y="3200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3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743200" y="3429000"/>
            <a:ext cx="990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91000" y="3429000"/>
            <a:ext cx="9144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838700" y="2933700"/>
            <a:ext cx="990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029200" y="1676400"/>
            <a:ext cx="609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753100" y="3009900"/>
            <a:ext cx="304800" cy="228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</p:cNvCxnSpPr>
          <p:nvPr/>
        </p:nvCxnSpPr>
        <p:spPr>
          <a:xfrm rot="10800000" flipV="1">
            <a:off x="5334000" y="3429000"/>
            <a:ext cx="30480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994" y="1828006"/>
            <a:ext cx="2285206" cy="794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2743200" y="2971006"/>
            <a:ext cx="762000" cy="68580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505200" y="2894806"/>
            <a:ext cx="2438400" cy="7620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476999" y="1981200"/>
          <a:ext cx="1964267" cy="609600"/>
        </p:xfrm>
        <a:graphic>
          <a:graphicData uri="http://schemas.openxmlformats.org/presentationml/2006/ole">
            <p:oleObj spid="_x0000_s3075" name="Equation" r:id="rId5" imgW="73656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600"/>
                            </p:stCondLst>
                            <p:childTnLst>
                              <p:par>
                                <p:cTn id="1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5" grpId="1" animBg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7000" y="914400"/>
            <a:ext cx="3048000" cy="2743200"/>
            <a:chOff x="2667000" y="457200"/>
            <a:chExt cx="3048000" cy="2743200"/>
          </a:xfrm>
        </p:grpSpPr>
        <p:sp>
          <p:nvSpPr>
            <p:cNvPr id="3" name="Oval 2"/>
            <p:cNvSpPr/>
            <p:nvPr/>
          </p:nvSpPr>
          <p:spPr>
            <a:xfrm>
              <a:off x="2667000" y="457200"/>
              <a:ext cx="3048000" cy="2743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667000" y="1480930"/>
              <a:ext cx="3048000" cy="71561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2"/>
            </p:cNvCxnSpPr>
            <p:nvPr/>
          </p:nvCxnSpPr>
          <p:spPr>
            <a:xfrm rot="10800000" flipH="1">
              <a:off x="2667000" y="1828801"/>
              <a:ext cx="1524000" cy="9939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itle 1"/>
            <p:cNvSpPr txBox="1">
              <a:spLocks/>
            </p:cNvSpPr>
            <p:nvPr/>
          </p:nvSpPr>
          <p:spPr>
            <a:xfrm>
              <a:off x="4191000" y="1600200"/>
              <a:ext cx="457200" cy="4572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18288" bIns="0" anchor="t">
              <a:normAutofit fontScale="975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  <a:contourClr>
                  <a:schemeClr val="tx2"/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3">
                      <a:tint val="90000"/>
                      <a:satMod val="120000"/>
                    </a:schemeClr>
                  </a:solidFill>
                  <a:effectLst>
                    <a:outerShdw blurRad="38100" dist="25400" dir="5400000" algn="tl" rotWithShape="0">
                      <a:srgbClr val="000000">
                        <a:alpha val="43000"/>
                      </a:srgbClr>
                    </a:outerShdw>
                  </a:effectLst>
                  <a:uLnTx/>
                  <a:uFillTx/>
                  <a:latin typeface="Bookman Old Style" pitchFamily="18" charset="0"/>
                  <a:ea typeface="+mj-ea"/>
                  <a:cs typeface="Arial" pitchFamily="34" charset="0"/>
                </a:rPr>
                <a:t>r</a:t>
              </a:r>
              <a:endPara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944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FINDING VOLUME OF SPHERE :-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24200" y="3962400"/>
          <a:ext cx="2132012" cy="2438400"/>
        </p:xfrm>
        <a:graphic>
          <a:graphicData uri="http://schemas.openxmlformats.org/presentationml/2006/ole">
            <p:oleObj spid="_x0000_s56322" name="Equation" r:id="rId5" imgW="571320" imgH="81252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2438400" y="1447800"/>
            <a:ext cx="3581400" cy="3352800"/>
          </a:xfrm>
          <a:prstGeom prst="arc">
            <a:avLst>
              <a:gd name="adj1" fmla="val 10945480"/>
              <a:gd name="adj2" fmla="val 0"/>
            </a:avLst>
          </a:prstGeom>
          <a:solidFill>
            <a:srgbClr val="FF0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38400" y="2743200"/>
            <a:ext cx="3581400" cy="64892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38400" y="3048000"/>
            <a:ext cx="1828800" cy="994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343400" y="2895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1400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Hemisphere :-</a:t>
            </a:r>
          </a:p>
          <a:p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</a:t>
            </a:r>
            <a:r>
              <a:rPr lang="en-US" sz="36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‘Hemi’ also means ‘half’. So When Sphere is Divided into two equal parts Each equal part is called Hemisphere</a:t>
            </a:r>
            <a:endParaRPr lang="en-US" sz="36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randomBa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/>
      <p:bldP spid="5" grpId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2"/>
          <p:cNvSpPr/>
          <p:nvPr/>
        </p:nvSpPr>
        <p:spPr>
          <a:xfrm>
            <a:off x="2438400" y="1447800"/>
            <a:ext cx="3581400" cy="3352800"/>
          </a:xfrm>
          <a:prstGeom prst="arc">
            <a:avLst>
              <a:gd name="adj1" fmla="val 10945480"/>
              <a:gd name="adj2" fmla="val 0"/>
            </a:avLst>
          </a:prstGeom>
          <a:solidFill>
            <a:srgbClr val="FF0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438400" y="2743200"/>
            <a:ext cx="3581400" cy="64892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38400" y="3048000"/>
            <a:ext cx="1828800" cy="994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343400" y="2895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Finding curved surface area of hemisphere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" y="3700463"/>
          <a:ext cx="8001000" cy="1516062"/>
        </p:xfrm>
        <a:graphic>
          <a:graphicData uri="http://schemas.openxmlformats.org/presentationml/2006/ole">
            <p:oleObj spid="_x0000_s96258" name="Equation" r:id="rId5" imgW="3504960" imgH="66024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5" grpId="0"/>
      <p:bldP spid="5" grpId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2438400" y="1676400"/>
            <a:ext cx="3581400" cy="3352800"/>
          </a:xfrm>
          <a:prstGeom prst="arc">
            <a:avLst>
              <a:gd name="adj1" fmla="val 10945480"/>
              <a:gd name="adj2" fmla="val 0"/>
            </a:avLst>
          </a:prstGeom>
          <a:solidFill>
            <a:srgbClr val="FF0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38400" y="2971800"/>
            <a:ext cx="3581400" cy="64892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38400" y="3276600"/>
            <a:ext cx="1828800" cy="994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343400" y="3124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SURFACE AREA OF HEMISPHERE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3886200"/>
          <a:ext cx="8210550" cy="1447800"/>
        </p:xfrm>
        <a:graphic>
          <a:graphicData uri="http://schemas.openxmlformats.org/presentationml/2006/ole">
            <p:oleObj spid="_x0000_s97282" name="Equation" r:id="rId5" imgW="3466800" imgH="66024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/>
      <p:bldP spid="5" grpId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2438400" y="1447800"/>
            <a:ext cx="3581400" cy="3352800"/>
          </a:xfrm>
          <a:prstGeom prst="arc">
            <a:avLst>
              <a:gd name="adj1" fmla="val 10945480"/>
              <a:gd name="adj2" fmla="val 0"/>
            </a:avLst>
          </a:prstGeom>
          <a:solidFill>
            <a:srgbClr val="FF0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38400" y="2743200"/>
            <a:ext cx="3581400" cy="648929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38400" y="3048000"/>
            <a:ext cx="1828800" cy="994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4343400" y="2895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r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200" b="1" cap="all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Volume of hemisphere</a:t>
            </a:r>
            <a:endParaRPr lang="en-US" sz="5200" b="1" cap="all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7600" y="3810000"/>
          <a:ext cx="1600200" cy="2226366"/>
        </p:xfrm>
        <a:graphic>
          <a:graphicData uri="http://schemas.openxmlformats.org/presentationml/2006/ole">
            <p:oleObj spid="_x0000_s98306" name="Equation" r:id="rId5" imgW="583920" imgH="81252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/>
      <p:bldP spid="5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 anchor="t"/>
          <a:lstStyle/>
          <a:p>
            <a:pPr algn="l"/>
            <a:r>
              <a:rPr lang="en-US" dirty="0" smtClean="0"/>
              <a:t>FINDING THE SURFACE AREA OF CUBE.</a:t>
            </a:r>
            <a:endParaRPr lang="en-US" sz="2200" i="1" dirty="0" smtClean="0">
              <a:solidFill>
                <a:srgbClr val="00B05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2743200" y="1371600"/>
            <a:ext cx="3200400" cy="2971800"/>
          </a:xfrm>
          <a:prstGeom prst="cub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0" y="39624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0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0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57800" y="27432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0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57800" y="15240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2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86200" y="16764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3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3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743200" y="28194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1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1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343400" y="10668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2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819400" y="14478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943600" y="25146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0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0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486400" y="38862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0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914400" y="4648200"/>
          <a:ext cx="6934200" cy="1457325"/>
        </p:xfrm>
        <a:graphic>
          <a:graphicData uri="http://schemas.openxmlformats.org/presentationml/2006/ole">
            <p:oleObj spid="_x0000_s1026" name="Equation" r:id="rId5" imgW="3009600" imgH="647640" progId="Equation.3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rot="5400000">
            <a:off x="2362994" y="2513806"/>
            <a:ext cx="2285206" cy="794"/>
          </a:xfrm>
          <a:prstGeom prst="line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2743200" y="3656806"/>
            <a:ext cx="762000" cy="685800"/>
          </a:xfrm>
          <a:prstGeom prst="line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505200" y="3580606"/>
            <a:ext cx="2438400" cy="76200"/>
          </a:xfrm>
          <a:prstGeom prst="line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3505200" y="24384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3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3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267200" y="32766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3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3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048000" y="35814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2300" b="1" i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lang="en-US" sz="2300" b="1" i="1" dirty="0">
              <a:solidFill>
                <a:srgbClr val="00B05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71800" y="2514600"/>
            <a:ext cx="2438400" cy="2133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lelogram 54"/>
          <p:cNvSpPr/>
          <p:nvPr/>
        </p:nvSpPr>
        <p:spPr>
          <a:xfrm>
            <a:off x="2971800" y="3886200"/>
            <a:ext cx="3200400" cy="762000"/>
          </a:xfrm>
          <a:prstGeom prst="parallelogram">
            <a:avLst>
              <a:gd name="adj" fmla="val 9728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10200" y="2514600"/>
            <a:ext cx="762000" cy="13716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2456"/>
          </a:xfrm>
        </p:spPr>
        <p:txBody>
          <a:bodyPr anchor="t"/>
          <a:lstStyle/>
          <a:p>
            <a:r>
              <a:rPr smtClean="0"/>
              <a:t>FINDING LATERAL SURFACE AREA OF CUBE:-</a:t>
            </a:r>
            <a:endParaRPr lang="en-US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914400" y="4849813"/>
          <a:ext cx="6164263" cy="2036762"/>
        </p:xfrm>
        <a:graphic>
          <a:graphicData uri="http://schemas.openxmlformats.org/presentationml/2006/ole">
            <p:oleObj spid="_x0000_s4098" name="Equation" r:id="rId5" imgW="2844720" imgH="939600" progId="Equation.3">
              <p:embed/>
            </p:oleObj>
          </a:graphicData>
        </a:graphic>
      </p:graphicFrame>
      <p:sp>
        <p:nvSpPr>
          <p:cNvPr id="21" name="Parallelogram 20"/>
          <p:cNvSpPr/>
          <p:nvPr/>
        </p:nvSpPr>
        <p:spPr>
          <a:xfrm>
            <a:off x="2971800" y="1752600"/>
            <a:ext cx="3200400" cy="762000"/>
          </a:xfrm>
          <a:prstGeom prst="parallelogram">
            <a:avLst>
              <a:gd name="adj" fmla="val 9728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Triangle 39"/>
          <p:cNvSpPr/>
          <p:nvPr/>
        </p:nvSpPr>
        <p:spPr>
          <a:xfrm rot="16200000">
            <a:off x="5410200" y="1752600"/>
            <a:ext cx="762000" cy="762000"/>
          </a:xfrm>
          <a:prstGeom prst="rt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3733800" y="3886200"/>
            <a:ext cx="1676400" cy="1588"/>
          </a:xfrm>
          <a:prstGeom prst="line">
            <a:avLst/>
          </a:prstGeom>
          <a:ln w="25400">
            <a:solidFill>
              <a:schemeClr val="bg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667000" y="2819400"/>
            <a:ext cx="2133600" cy="1588"/>
          </a:xfrm>
          <a:prstGeom prst="line">
            <a:avLst/>
          </a:prstGeom>
          <a:ln w="25400">
            <a:solidFill>
              <a:schemeClr val="bg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971800" y="3886200"/>
            <a:ext cx="762000" cy="762000"/>
          </a:xfrm>
          <a:prstGeom prst="line">
            <a:avLst/>
          </a:prstGeom>
          <a:ln w="25400">
            <a:solidFill>
              <a:schemeClr val="bg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5410200" y="2514600"/>
            <a:ext cx="762000" cy="1588"/>
          </a:xfrm>
          <a:prstGeom prst="line">
            <a:avLst/>
          </a:prstGeom>
          <a:ln w="31750">
            <a:solidFill>
              <a:srgbClr val="FFC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Triangle 58"/>
          <p:cNvSpPr/>
          <p:nvPr/>
        </p:nvSpPr>
        <p:spPr>
          <a:xfrm rot="16200000">
            <a:off x="2971800" y="1752600"/>
            <a:ext cx="762000" cy="762000"/>
          </a:xfrm>
          <a:prstGeom prst="rt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/>
          <p:cNvSpPr/>
          <p:nvPr/>
        </p:nvSpPr>
        <p:spPr>
          <a:xfrm rot="5400000">
            <a:off x="5410200" y="3886200"/>
            <a:ext cx="762000" cy="762000"/>
          </a:xfrm>
          <a:prstGeom prst="rtTriangl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55" grpId="0" animBg="1"/>
      <p:bldP spid="55" grpId="1" animBg="1"/>
      <p:bldP spid="44" grpId="0" animBg="1"/>
      <p:bldP spid="44" grpId="1" animBg="1"/>
      <p:bldP spid="2" grpId="0"/>
      <p:bldP spid="2" grpId="1"/>
      <p:bldP spid="21" grpId="0" animBg="1"/>
      <p:bldP spid="21" grpId="1" animBg="1"/>
      <p:bldP spid="40" grpId="0" animBg="1"/>
      <p:bldP spid="40" grpId="1" animBg="1"/>
      <p:bldP spid="59" grpId="0" animBg="1"/>
      <p:bldP spid="59" grpId="1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 anchor="t"/>
          <a:lstStyle/>
          <a:p>
            <a:pPr algn="l"/>
            <a:r>
              <a:rPr lang="en-US" dirty="0" smtClean="0"/>
              <a:t>FINDING THE VOLUME OF CUBE :-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95600" y="4800600"/>
          <a:ext cx="2201863" cy="1316728"/>
        </p:xfrm>
        <a:graphic>
          <a:graphicData uri="http://schemas.openxmlformats.org/presentationml/2006/ole">
            <p:oleObj spid="_x0000_s2050" name="Equation" r:id="rId5" imgW="622080" imgH="380880" progId="Equation.3">
              <p:embed/>
            </p:oleObj>
          </a:graphicData>
        </a:graphic>
      </p:graphicFrame>
      <p:sp>
        <p:nvSpPr>
          <p:cNvPr id="25" name="Cube 24"/>
          <p:cNvSpPr/>
          <p:nvPr/>
        </p:nvSpPr>
        <p:spPr>
          <a:xfrm>
            <a:off x="2743200" y="1752600"/>
            <a:ext cx="3048000" cy="2590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810000" y="40386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181600" y="28194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562600" y="3886200"/>
            <a:ext cx="3048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  <a:ea typeface="+mj-ea"/>
                <a:cs typeface="Arial" pitchFamily="34" charset="0"/>
              </a:rPr>
              <a:t>a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0800000">
            <a:off x="2819400" y="4191000"/>
            <a:ext cx="990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14800" y="4191000"/>
            <a:ext cx="1066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839494" y="3694906"/>
            <a:ext cx="990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5029994" y="2590006"/>
            <a:ext cx="6096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676900" y="3771900"/>
            <a:ext cx="304800" cy="228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5257800" y="4114800"/>
            <a:ext cx="30480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438797" y="2742803"/>
            <a:ext cx="1981200" cy="794"/>
          </a:xfrm>
          <a:prstGeom prst="line">
            <a:avLst/>
          </a:prstGeom>
          <a:ln w="25400">
            <a:solidFill>
              <a:srgbClr val="92D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2743200" y="3733800"/>
            <a:ext cx="685800" cy="609600"/>
          </a:xfrm>
          <a:prstGeom prst="line">
            <a:avLst/>
          </a:prstGeom>
          <a:ln w="25400">
            <a:solidFill>
              <a:srgbClr val="92D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429000" y="3657600"/>
            <a:ext cx="2362200" cy="76200"/>
          </a:xfrm>
          <a:prstGeom prst="line">
            <a:avLst/>
          </a:prstGeom>
          <a:ln w="25400">
            <a:solidFill>
              <a:srgbClr val="92D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3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5" grpId="0" animBg="1"/>
      <p:bldP spid="25" grpId="1" animBg="1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057400" y="762000"/>
            <a:ext cx="4495800" cy="2438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505200"/>
            <a:ext cx="8534400" cy="3048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u="sng" dirty="0" smtClean="0">
                <a:solidFill>
                  <a:srgbClr val="92D050"/>
                </a:solidFill>
              </a:rPr>
              <a:t>CUBOID</a:t>
            </a:r>
            <a:r>
              <a:rPr lang="en-US" dirty="0" smtClean="0">
                <a:solidFill>
                  <a:srgbClr val="92D050"/>
                </a:solidFill>
              </a:rPr>
              <a:t> :- </a:t>
            </a:r>
            <a:r>
              <a:rPr lang="en-US" sz="4000" dirty="0" smtClean="0">
                <a:solidFill>
                  <a:srgbClr val="92D050"/>
                </a:solidFill>
              </a:rPr>
              <a:t>A three-dimensional geometric figure formed of six rectangular plane faces, each set at right angles to the four sides adjacent to it.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48400" y="2819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b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057400" y="3124200"/>
            <a:ext cx="16764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14800" y="3124200"/>
            <a:ext cx="17526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449094" y="2704306"/>
            <a:ext cx="6858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487194" y="1675606"/>
            <a:ext cx="6096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362700" y="2705100"/>
            <a:ext cx="304800" cy="2286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5943600" y="3124200"/>
            <a:ext cx="304800" cy="3048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5562600" y="1981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810000" y="2895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751806" y="1676400"/>
            <a:ext cx="1829594" cy="79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667000" y="2590800"/>
            <a:ext cx="3886200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057400" y="2590800"/>
            <a:ext cx="609600" cy="6096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4" grpId="0"/>
      <p:bldP spid="4" grpId="1"/>
      <p:bldP spid="8" grpId="0"/>
      <p:bldP spid="8" grpId="1"/>
      <p:bldP spid="18" grpId="0"/>
      <p:bldP spid="18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>
                <a:solidFill>
                  <a:srgbClr val="7030A0"/>
                </a:solidFill>
              </a:rPr>
              <a:t>FINDING TOTAL SURFACE AREA OF CUBOID:-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057400" y="914400"/>
            <a:ext cx="4495800" cy="2438400"/>
          </a:xfrm>
          <a:prstGeom prst="cube">
            <a:avLst/>
          </a:prstGeom>
          <a:solidFill>
            <a:srgbClr val="FF00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24600" y="2895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b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562600" y="19812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962400" y="1143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828800" y="1752600"/>
            <a:ext cx="1676400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667000" y="2590800"/>
            <a:ext cx="3886200" cy="15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81200" y="2667000"/>
            <a:ext cx="762000" cy="60960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4267200" y="533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657600" y="2971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810000" y="2209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553200" y="1752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667000" y="1905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752600" y="1905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867400" y="1066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b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133600" y="990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b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209800" y="2514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b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143000" y="3962400"/>
          <a:ext cx="6887308" cy="1524000"/>
        </p:xfrm>
        <a:graphic>
          <a:graphicData uri="http://schemas.openxmlformats.org/presentationml/2006/ole">
            <p:oleObj spid="_x0000_s5122" name="Equation" r:id="rId5" imgW="2984400" imgH="66024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  <p:bldP spid="12" grpId="0"/>
      <p:bldP spid="12" grpId="1"/>
      <p:bldP spid="13" grpId="0"/>
      <p:bldP spid="13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895600" y="1752600"/>
            <a:ext cx="32766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 smtClean="0">
                <a:solidFill>
                  <a:srgbClr val="00B0F0"/>
                </a:solidFill>
              </a:rPr>
              <a:t>FINDING LATERAL SURFACE AREA OF CUBOID :-</a:t>
            </a:r>
            <a:endParaRPr lang="en-US" sz="3200" dirty="0">
              <a:solidFill>
                <a:srgbClr val="00B0F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371600" y="3733799"/>
          <a:ext cx="5715000" cy="1857375"/>
        </p:xfrm>
        <a:graphic>
          <a:graphicData uri="http://schemas.openxmlformats.org/presentationml/2006/ole">
            <p:oleObj spid="_x0000_s6146" name="Equation" r:id="rId4" imgW="2031840" imgH="660240" progId="Equation.3">
              <p:embed/>
            </p:oleObj>
          </a:graphicData>
        </a:graphic>
      </p:graphicFrame>
      <p:sp>
        <p:nvSpPr>
          <p:cNvPr id="23" name="Parallelogram 22"/>
          <p:cNvSpPr/>
          <p:nvPr/>
        </p:nvSpPr>
        <p:spPr>
          <a:xfrm>
            <a:off x="2895600" y="1066800"/>
            <a:ext cx="4038600" cy="685800"/>
          </a:xfrm>
          <a:prstGeom prst="parallelogram">
            <a:avLst>
              <a:gd name="adj" fmla="val 114960"/>
            </a:avLst>
          </a:prstGeom>
          <a:solidFill>
            <a:schemeClr val="bg1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lelogram 23"/>
          <p:cNvSpPr/>
          <p:nvPr/>
        </p:nvSpPr>
        <p:spPr>
          <a:xfrm>
            <a:off x="2895600" y="2743200"/>
            <a:ext cx="4038600" cy="685800"/>
          </a:xfrm>
          <a:prstGeom prst="parallelogram">
            <a:avLst>
              <a:gd name="adj" fmla="val 114960"/>
            </a:avLst>
          </a:prstGeom>
          <a:solidFill>
            <a:schemeClr val="bg1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058194" y="2590006"/>
            <a:ext cx="1676400" cy="1588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096794" y="1904206"/>
            <a:ext cx="1676400" cy="1588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34794" y="2590006"/>
            <a:ext cx="1676400" cy="1588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820194" y="1904206"/>
            <a:ext cx="1676400" cy="1588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Triangle 32"/>
          <p:cNvSpPr/>
          <p:nvPr/>
        </p:nvSpPr>
        <p:spPr>
          <a:xfrm rot="16200000">
            <a:off x="2933700" y="1028700"/>
            <a:ext cx="685800" cy="7620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rot="5400000">
            <a:off x="6210300" y="2705100"/>
            <a:ext cx="685800" cy="7620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rot="16200000">
            <a:off x="6210300" y="1028700"/>
            <a:ext cx="685800" cy="7620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172200" y="1752600"/>
            <a:ext cx="762000" cy="990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172200" y="1752600"/>
            <a:ext cx="762000" cy="1588"/>
          </a:xfrm>
          <a:prstGeom prst="line">
            <a:avLst/>
          </a:prstGeom>
          <a:ln w="444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4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" grpId="0"/>
      <p:bldP spid="4" grpId="1"/>
      <p:bldP spid="23" grpId="0" animBg="1"/>
      <p:bldP spid="23" grpId="1" animBg="1"/>
      <p:bldP spid="24" grpId="0" animBg="1"/>
      <p:bldP spid="24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rgbClr val="002060"/>
                </a:solidFill>
              </a:rPr>
              <a:t>FINDING VOLUME OF CUBOID:-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2057400" y="914400"/>
            <a:ext cx="4495800" cy="2438400"/>
          </a:xfrm>
          <a:prstGeom prst="cub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24600" y="2895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b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38800" y="2133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62400" y="1143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828800" y="1752600"/>
            <a:ext cx="1676400" cy="158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2667000" y="2590800"/>
            <a:ext cx="3886200" cy="158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057400" y="2590800"/>
            <a:ext cx="609600" cy="60960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267200" y="5334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10000" y="2971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Arial" pitchFamily="34" charset="0"/>
              </a:rPr>
              <a:t>l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0000" y="2209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553200" y="1752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667000" y="1905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752600" y="19050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867400" y="10668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133600" y="990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09800" y="2514600"/>
            <a:ext cx="4572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2057400" y="3124200"/>
            <a:ext cx="16764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114800" y="3124200"/>
            <a:ext cx="17526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449094" y="2932906"/>
            <a:ext cx="6858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487194" y="1828006"/>
            <a:ext cx="609600" cy="1588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362700" y="2705100"/>
            <a:ext cx="304800" cy="2286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943600" y="3124200"/>
            <a:ext cx="304800" cy="3048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743200" y="3810000"/>
          <a:ext cx="3124200" cy="911225"/>
        </p:xfrm>
        <a:graphic>
          <a:graphicData uri="http://schemas.openxmlformats.org/presentationml/2006/ole">
            <p:oleObj spid="_x0000_s7170" name="Equation" r:id="rId5" imgW="60948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randomBar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6" grpId="1" animBg="1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rgbClr val="FFC000"/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bg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>
        <a:solidFill>
          <a:schemeClr val="tx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2">
              <a:lumMod val="7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0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6.xml><?xml version="1.0" encoding="utf-8"?>
<a:themeOverride xmlns:a="http://schemas.openxmlformats.org/drawingml/2006/main">
  <a:clrScheme name="Custom 1">
    <a:dk1>
      <a:srgbClr val="FF0000"/>
    </a:dk1>
    <a:lt1>
      <a:srgbClr val="FFC000"/>
    </a:lt1>
    <a:dk2>
      <a:srgbClr val="FFFF00"/>
    </a:dk2>
    <a:lt2>
      <a:srgbClr val="0070C0"/>
    </a:lt2>
    <a:accent1>
      <a:srgbClr val="2DA2BF"/>
    </a:accent1>
    <a:accent2>
      <a:srgbClr val="92D050"/>
    </a:accent2>
    <a:accent3>
      <a:srgbClr val="A3171E"/>
    </a:accent3>
    <a:accent4>
      <a:srgbClr val="00B050"/>
    </a:accent4>
    <a:accent5>
      <a:srgbClr val="7030A0"/>
    </a:accent5>
    <a:accent6>
      <a:srgbClr val="7D3C4A"/>
    </a:accent6>
    <a:hlink>
      <a:srgbClr val="002060"/>
    </a:hlink>
    <a:folHlink>
      <a:srgbClr val="77D5EA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rgbClr val="FF0000"/>
    </a:dk1>
    <a:lt1>
      <a:srgbClr val="FFC000"/>
    </a:lt1>
    <a:dk2>
      <a:srgbClr val="FFFF00"/>
    </a:dk2>
    <a:lt2>
      <a:srgbClr val="0070C0"/>
    </a:lt2>
    <a:accent1>
      <a:srgbClr val="2DA2BF"/>
    </a:accent1>
    <a:accent2>
      <a:srgbClr val="92D050"/>
    </a:accent2>
    <a:accent3>
      <a:srgbClr val="A3171E"/>
    </a:accent3>
    <a:accent4>
      <a:srgbClr val="00B050"/>
    </a:accent4>
    <a:accent5>
      <a:srgbClr val="7030A0"/>
    </a:accent5>
    <a:accent6>
      <a:srgbClr val="7D3C4A"/>
    </a:accent6>
    <a:hlink>
      <a:srgbClr val="002060"/>
    </a:hlink>
    <a:folHlink>
      <a:srgbClr val="77D5EA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6.xml><?xml version="1.0" encoding="utf-8"?>
<a:themeOverride xmlns:a="http://schemas.openxmlformats.org/drawingml/2006/main">
  <a:clrScheme name="Custom 1">
    <a:dk1>
      <a:srgbClr val="FF0000"/>
    </a:dk1>
    <a:lt1>
      <a:srgbClr val="FFC000"/>
    </a:lt1>
    <a:dk2>
      <a:srgbClr val="FFFF00"/>
    </a:dk2>
    <a:lt2>
      <a:srgbClr val="0070C0"/>
    </a:lt2>
    <a:accent1>
      <a:srgbClr val="2DA2BF"/>
    </a:accent1>
    <a:accent2>
      <a:srgbClr val="92D050"/>
    </a:accent2>
    <a:accent3>
      <a:srgbClr val="A3171E"/>
    </a:accent3>
    <a:accent4>
      <a:srgbClr val="00B050"/>
    </a:accent4>
    <a:accent5>
      <a:srgbClr val="7030A0"/>
    </a:accent5>
    <a:accent6>
      <a:srgbClr val="7D3C4A"/>
    </a:accent6>
    <a:hlink>
      <a:srgbClr val="002060"/>
    </a:hlink>
    <a:folHlink>
      <a:srgbClr val="77D5EA"/>
    </a:folHlink>
  </a:clrScheme>
</a:themeOverride>
</file>

<file path=ppt/theme/themeOverride7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9.xml><?xml version="1.0" encoding="utf-8"?>
<a:themeOverride xmlns:a="http://schemas.openxmlformats.org/drawingml/2006/main">
  <a:clrScheme name="Custom 1">
    <a:dk1>
      <a:srgbClr val="FF0000"/>
    </a:dk1>
    <a:lt1>
      <a:srgbClr val="FFC000"/>
    </a:lt1>
    <a:dk2>
      <a:srgbClr val="FFFF00"/>
    </a:dk2>
    <a:lt2>
      <a:srgbClr val="0070C0"/>
    </a:lt2>
    <a:accent1>
      <a:srgbClr val="2DA2BF"/>
    </a:accent1>
    <a:accent2>
      <a:srgbClr val="92D050"/>
    </a:accent2>
    <a:accent3>
      <a:srgbClr val="A3171E"/>
    </a:accent3>
    <a:accent4>
      <a:srgbClr val="00B050"/>
    </a:accent4>
    <a:accent5>
      <a:srgbClr val="7030A0"/>
    </a:accent5>
    <a:accent6>
      <a:srgbClr val="7D3C4A"/>
    </a:accent6>
    <a:hlink>
      <a:srgbClr val="002060"/>
    </a:hlink>
    <a:folHlink>
      <a:srgbClr val="77D5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349</Words>
  <Application>Microsoft Office PowerPoint</Application>
  <PresentationFormat>On-screen Show (4:3)</PresentationFormat>
  <Paragraphs>92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Flow</vt:lpstr>
      <vt:lpstr>Aspect</vt:lpstr>
      <vt:lpstr>Technic</vt:lpstr>
      <vt:lpstr>Apex</vt:lpstr>
      <vt:lpstr>Verve</vt:lpstr>
      <vt:lpstr>Foundry</vt:lpstr>
      <vt:lpstr>Equation</vt:lpstr>
      <vt:lpstr>Slide 1</vt:lpstr>
      <vt:lpstr>CUBE :- A solid three-dimensional geometric figure bounded by six planes; each of the six sides or faces of a cube is a</vt:lpstr>
      <vt:lpstr>FINDING THE SURFACE AREA OF CUBE.</vt:lpstr>
      <vt:lpstr>FINDING LATERAL SURFACE AREA OF CUBE:-</vt:lpstr>
      <vt:lpstr>FINDING THE VOLUME OF CUBE :-</vt:lpstr>
      <vt:lpstr>CUBOID :- A three-dimensional geometric figure formed of six rectangular plane faces, each set at right angles to the four sides adjacent to it.</vt:lpstr>
      <vt:lpstr>FINDING TOTAL SURFACE AREA OF CUBOID:-</vt:lpstr>
      <vt:lpstr>FINDING LATERAL SURFACE AREA OF CUBOID :-</vt:lpstr>
      <vt:lpstr>FINDING VOLUME OF CUBOID:-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RPS NEGI</dc:creator>
  <cp:lastModifiedBy>Spartan 22</cp:lastModifiedBy>
  <cp:revision>46</cp:revision>
  <dcterms:created xsi:type="dcterms:W3CDTF">2010-12-11T03:15:06Z</dcterms:created>
  <dcterms:modified xsi:type="dcterms:W3CDTF">2011-07-31T13:32:26Z</dcterms:modified>
</cp:coreProperties>
</file>